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63" r:id="rId6"/>
    <p:sldId id="261" r:id="rId7"/>
    <p:sldId id="260" r:id="rId8"/>
    <p:sldId id="259" r:id="rId9"/>
    <p:sldId id="264" r:id="rId10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224" y="1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71133D-E142-460A-9CDC-098A2729EA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7056319-8450-4173-92AF-6582C4E4CB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EE3A13C-5E54-47D8-BB1D-8097E00CEC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D315C-116F-46C5-832D-7801971D2771}" type="datetimeFigureOut">
              <a:rPr lang="pt-BR" smtClean="0"/>
              <a:t>25/03/2020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9C1E561-C5CA-4AFC-AEE5-59FF790B1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C8A556B-ADE4-413A-A02A-79F6E732C0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DD22D-CAFC-4B06-B03E-FA25922B7B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8384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B48F05-4C44-4152-B0A2-640A0C30A7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3A1B80DF-ECFF-4C4A-8B91-3D8C611222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DF6CD69-2097-4242-B749-456CF2D062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D315C-116F-46C5-832D-7801971D2771}" type="datetimeFigureOut">
              <a:rPr lang="pt-BR" smtClean="0"/>
              <a:t>25/03/2020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34B3786-B8C2-46F9-82AF-6ADCFED88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83AC30B-9E7A-42E0-9842-146347F11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DD22D-CAFC-4B06-B03E-FA25922B7B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3317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375807E-5E39-42A3-8C30-1FBCE38AAB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C8DFF4B-010C-438A-A0D4-7DD1D01A99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7035345-F1B0-4DCA-BBBA-1897F89B9F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D315C-116F-46C5-832D-7801971D2771}" type="datetimeFigureOut">
              <a:rPr lang="pt-BR" smtClean="0"/>
              <a:t>25/03/2020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922FF63-8855-4F1C-99ED-DAAF61CD6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FDC7298-799B-4C34-872B-6DEFAD3D8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DD22D-CAFC-4B06-B03E-FA25922B7B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9624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021D63-2B97-41F8-934B-9D8B25CAE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D70245A-BC5B-4E31-B463-E0B44B76B5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66C3B04-6241-4C27-8CFB-8DACAC4FC9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D315C-116F-46C5-832D-7801971D2771}" type="datetimeFigureOut">
              <a:rPr lang="pt-BR" smtClean="0"/>
              <a:t>25/03/2020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AFF16EC-2A76-4D06-95D5-6B898C582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B1460F6-DE81-4694-99E5-E7CB5D9BC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DD22D-CAFC-4B06-B03E-FA25922B7B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06570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8D0CF4-1504-43C1-980D-9BFE4C0E06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5A7F06C-D812-4B9C-9B14-C7C32238B1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BCE7D28-97D7-4937-A47C-7F096AB0B1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D315C-116F-46C5-832D-7801971D2771}" type="datetimeFigureOut">
              <a:rPr lang="pt-BR" smtClean="0"/>
              <a:t>25/03/2020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D6F9050-8DA8-47ED-A2AE-F3A490E26C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0D59BC3-A69B-40DE-87FE-6937BE51C1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DD22D-CAFC-4B06-B03E-FA25922B7B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78911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941334-4B90-4A42-92F0-F90052AC05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B372107-0150-4DD8-BDB2-04ABA49A79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B2843742-24E4-4682-AEE4-251CE41ADE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4772B24-172C-45DC-809A-FA8AA7C22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D315C-116F-46C5-832D-7801971D2771}" type="datetimeFigureOut">
              <a:rPr lang="pt-BR" smtClean="0"/>
              <a:t>25/03/2020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83135E8-70BA-487A-A634-EAEB9C567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D7BB509-F4AE-4C92-AB1E-2934D2F23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DD22D-CAFC-4B06-B03E-FA25922B7B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9895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BA55D9-A97A-4A88-B36B-89FCBAA457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1DA3248-7FDF-422B-A5FC-B9BCDC0EF6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5BFBF9E-4A7D-4FE4-88FB-9F1738A3B5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D98D2E50-2058-4BFA-9D28-95EB3861F7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09343BEB-1E59-4607-9E4D-EDF7759107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EC076A3B-93B8-44EE-A9AC-9B75204D3F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D315C-116F-46C5-832D-7801971D2771}" type="datetimeFigureOut">
              <a:rPr lang="pt-BR" smtClean="0"/>
              <a:t>25/03/2020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FC255361-0875-4515-9161-697AB6D0A1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7B8E27A9-10A9-40D3-BB76-52E679AA7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DD22D-CAFC-4B06-B03E-FA25922B7B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8534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C84F06-49D3-4F01-A98E-92D7CEF64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086B94DE-73A0-4E33-846A-B86EB798A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D315C-116F-46C5-832D-7801971D2771}" type="datetimeFigureOut">
              <a:rPr lang="pt-BR" smtClean="0"/>
              <a:t>25/03/2020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2B4F61CE-6D23-40F3-A9B1-7CEC1C2C02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57561FD2-22B8-431F-83F9-2227CCEC26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DD22D-CAFC-4B06-B03E-FA25922B7B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56298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23ACAB90-264A-4468-B0A5-A5A801A7A5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D315C-116F-46C5-832D-7801971D2771}" type="datetimeFigureOut">
              <a:rPr lang="pt-BR" smtClean="0"/>
              <a:t>25/03/2020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83F249C6-1307-47A3-8FFD-6A98C5C353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EB64CD04-0E0D-4882-B4A9-1B2BEDC7B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DD22D-CAFC-4B06-B03E-FA25922B7B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4290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F0EB8D-E139-4D2F-91C5-2837F7819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A2BF704-5E6D-4A33-A8AB-9793B521F2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25C260D3-92EF-46A9-85A9-F6D49A69FF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60D4B7B-B719-4772-8DC6-2B3EFA6586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D315C-116F-46C5-832D-7801971D2771}" type="datetimeFigureOut">
              <a:rPr lang="pt-BR" smtClean="0"/>
              <a:t>25/03/2020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955B51B-64E0-45D8-A2B1-2D980749A5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ED3484F-9D55-474D-B290-C2813B0C1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DD22D-CAFC-4B06-B03E-FA25922B7B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4267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6334FB-CE12-434E-B6BD-20F8E2A591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576B359A-5B96-45EE-9C3B-E125969BAD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0015137B-1E92-4947-9891-A5D8B79928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5B3BC17-ABB3-4278-9E43-893731D1EB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D315C-116F-46C5-832D-7801971D2771}" type="datetimeFigureOut">
              <a:rPr lang="pt-BR" smtClean="0"/>
              <a:t>25/03/2020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F0F0EB2E-73A8-4E01-9500-62000DC10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7D4B0012-1DA5-4DF6-A386-FE95D557C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DD22D-CAFC-4B06-B03E-FA25922B7B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9167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B24AE9B3-14B9-4F1A-8710-7437B93041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2BE1FCB-8554-47BC-A9A1-C291C87835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B9CDA64-78D3-4F56-8633-EE175EB26E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7D315C-116F-46C5-832D-7801971D2771}" type="datetimeFigureOut">
              <a:rPr lang="pt-BR" smtClean="0"/>
              <a:t>25/03/2020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07B673E-5C23-4D65-B484-A5D82E435E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2137E9B-9E3B-4FE5-9D44-44257B5C56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0DD22D-CAFC-4B06-B03E-FA25922B7B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20381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onlinelibrary.wiley.com/doi/abs/10.1111/1467-8284.00096" TargetMode="External"/><Relationship Id="rId2" Type="http://schemas.openxmlformats.org/officeDocument/2006/relationships/hyperlink" Target="https://www.newyorker.com/magazine/2018/04/02/the-mind-expanding-ideas-of-andy-clark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s3.amazonaws.com/academia.edu.documents/48473027/BioccaHarmsBurgoonTowardAMoreRobustTheory_Presence2003.pdf?response-content-disposition=inline%3B%20filename%3DToward_a_More_Robust_Theory_and_Measure.pdf&amp;X-Amz-Algorithm=AWS4-HMAC-SHA256&amp;X-Amz-Credential=ASIATUSBJ6BADPU5Q4FV%2F20200325%2Fus-east-1%2Fs3%2Faws4_request&amp;X-Amz-Date=20200325T151852Z&amp;X-Amz-Expires=3600&amp;X-Amz-Security-Token=IQoJb3JpZ2luX2VjEH4aCXVzLWVhc3QtMSJIMEYCIQDChMEwqM0ozM6HnVWxUZ7tEeihC1F1InGCYl4%2FkZq4egIhALanVQZfaSUmSvh3VAuIl%2F43U8Ve9hqdoEPd68XFhtSwKrQDCHcQABoMMjUwMzE4ODExMjAwIgx4C0CZZ6YmvYR0H4gqkQP%2FZ%2F8khgCz%2B0%2F2YSh4NHb0s2ypXOkUdgooI37HEqNkvV%2Bzhh41BKLo3p2CWPrDxRxAan52O7BF4h0xveKsFDgap2EBU3nBTqXUe%2Fp8U%2FXVFAxWmO32OeRbMZFqwgLBXW6PQ1ZHekmJLOKEaPo5kTwBqTPfuMTkR6hn8AfIrirIs7MdEMxK5CXRYXylTT%2BXw%2BsZB0iVVJGZHQkwwyrK7udgUp4S%2BqkIkja60oRhDXOQCQWLAGbXH1MTjIv36JKVXq1OVGU3QMdXEfnY%2BlGx%2B2xkiDXsk1jQyiEfG9zFkqxkiMLkUXFOt5o7vKXRTU4K0SQIzMBIlYS6LZl3imWe3H91lqMUFNKQsRub66tFfrdDeQEK33J5C2CQrVke3ce7erfKtBwr7Aja8guxNcBxxScGaxjqFY8jOeQmXenl8gl17ra6LS9ngRV0SFO34c%2F0WncOliC5DJfydKDfN8UHa6KtuvqY1IS3%2BAWsgkjwY%2F2ZFtFLcwp82PZT0hrqWXrKh3EEwkuDunOT6kRHSX1WFqmNFDDYwu3zBTrqAdwOOTf9Fyr69V5nJRr48FZ0Z8d%2BcSJiPzd9mtOQXFtxEE9hxrbThmUFLhW9s7TC%2FW8Huc9GIyWtTnAWFFMhsOAT8OXS6N8KlFTtiTN5Qy7snwEpGgPLl%2FLn6y90tOwE83fgN13SAKwKpvJYieOL%2FDHGV%2FL6HJeBBn2waQ3T4DbKsvmeclEFTYoJPDSmuXLVdaB8N66hwdox2QYTBzSdumGK7FVai0drwYQ3kKGdtAWUDPtLRVtUbSHf6P9%2BMCBIkbzuRAJj5xRzPY4QDBbqGNyD3k1vA56x2UqGl3crpIYl1VNyuhzFDtvQvA%3D%3D&amp;X-Amz-SignedHeaders=host&amp;X-Amz-Signature=40b6387bf5c8cf7dadb86b39e63195504c78823e206f2c762c269a6c65a62fe6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Luis.felipe@puc-rio.br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2FFB06-EBFF-4D0A-BEA2-823D87C545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204161"/>
          </a:xfrm>
        </p:spPr>
        <p:txBody>
          <a:bodyPr>
            <a:normAutofit/>
          </a:bodyPr>
          <a:lstStyle/>
          <a:p>
            <a:r>
              <a:rPr lang="pt-BR" sz="6600" b="1" dirty="0"/>
              <a:t>Educação Digital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793E996-614E-47AE-87E9-020781F3F2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46404"/>
            <a:ext cx="9144000" cy="1655762"/>
          </a:xfrm>
        </p:spPr>
        <p:txBody>
          <a:bodyPr/>
          <a:lstStyle/>
          <a:p>
            <a:r>
              <a:rPr lang="pt-BR" dirty="0"/>
              <a:t>Experiências com mídias digitais no ensino de adultos com perfis multidisciplinares na PUC-Rio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1CF6964-2B1C-4E29-8741-B033101ADB49}"/>
              </a:ext>
            </a:extLst>
          </p:cNvPr>
          <p:cNvSpPr txBox="1"/>
          <p:nvPr/>
        </p:nvSpPr>
        <p:spPr>
          <a:xfrm>
            <a:off x="9175531" y="6022046"/>
            <a:ext cx="25205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Prof. Luis Felipe Carvalho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C26CF4E2-B302-B74D-93C1-CEBA48C19B1D}"/>
              </a:ext>
            </a:extLst>
          </p:cNvPr>
          <p:cNvSpPr txBox="1"/>
          <p:nvPr/>
        </p:nvSpPr>
        <p:spPr>
          <a:xfrm>
            <a:off x="11327363" y="501986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965515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D071E2-6275-4215-80D5-7C55BF8911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Geração Z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FC02108-23C8-4490-9F48-6C9FB986CF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450997"/>
          </a:xfrm>
        </p:spPr>
        <p:txBody>
          <a:bodyPr>
            <a:normAutofit/>
          </a:bodyPr>
          <a:lstStyle/>
          <a:p>
            <a:r>
              <a:rPr lang="pt-BR" dirty="0"/>
              <a:t>Nascidos entre 1997-2009 (11-23 anos)</a:t>
            </a:r>
          </a:p>
          <a:p>
            <a:r>
              <a:rPr lang="pt-BR" dirty="0"/>
              <a:t>Primeira geração totalmente formada por nativos digitais</a:t>
            </a:r>
          </a:p>
          <a:p>
            <a:r>
              <a:rPr lang="pt-BR" dirty="0"/>
              <a:t>Algumas características sobre o uso de mídias digitais:</a:t>
            </a:r>
          </a:p>
          <a:p>
            <a:pPr lvl="1"/>
            <a:r>
              <a:rPr lang="pt-BR" dirty="0"/>
              <a:t>E-mail não faz muito sentido</a:t>
            </a:r>
          </a:p>
          <a:p>
            <a:pPr lvl="1"/>
            <a:r>
              <a:rPr lang="pt-BR" dirty="0"/>
              <a:t>Preferência pela comunicação por imagens (especialmente vídeos)</a:t>
            </a:r>
          </a:p>
          <a:p>
            <a:pPr lvl="1"/>
            <a:r>
              <a:rPr lang="pt-BR" dirty="0"/>
              <a:t>Dominância dos dispositivos móveis</a:t>
            </a:r>
          </a:p>
          <a:p>
            <a:pPr lvl="1"/>
            <a:r>
              <a:rPr lang="pt-BR" dirty="0"/>
              <a:t>Familiaridade com ferramentas de criação de conteúdo digital (ex.: edição de vídeos, montagens com fotos, </a:t>
            </a:r>
          </a:p>
          <a:p>
            <a:r>
              <a:rPr lang="pt-BR" dirty="0"/>
              <a:t>Lógica de compartilhamento e reuso das informações (</a:t>
            </a:r>
            <a:r>
              <a:rPr lang="pt-BR" i="1" dirty="0"/>
              <a:t>remix culture</a:t>
            </a:r>
            <a:r>
              <a:rPr lang="pt-BR" sz="1800" baseline="40000" dirty="0">
                <a:solidFill>
                  <a:srgbClr val="222222"/>
                </a:solidFill>
                <a:latin typeface="Arial" panose="020B0604020202020204" pitchFamily="34" charset="0"/>
              </a:rPr>
              <a:t>1</a:t>
            </a:r>
            <a:r>
              <a:rPr lang="pt-BR" dirty="0"/>
              <a:t>)</a:t>
            </a:r>
          </a:p>
          <a:p>
            <a:r>
              <a:rPr lang="pt-BR" dirty="0"/>
              <a:t>Atenção distribuída e busca por recompensas instantâneas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1A8DE6F5-36F2-4C7B-B5E6-D48D769C70EA}"/>
              </a:ext>
            </a:extLst>
          </p:cNvPr>
          <p:cNvSpPr/>
          <p:nvPr/>
        </p:nvSpPr>
        <p:spPr>
          <a:xfrm>
            <a:off x="437730" y="6411557"/>
            <a:ext cx="354879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200" b="0" i="0" baseline="4000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1</a:t>
            </a:r>
            <a:r>
              <a:rPr lang="pt-BR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PIERRE LEVY. </a:t>
            </a:r>
            <a:r>
              <a:rPr lang="pt-BR" sz="12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Cibercultura</a:t>
            </a:r>
            <a:r>
              <a:rPr lang="pt-BR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. Editora 34, 2010.</a:t>
            </a:r>
            <a:endParaRPr lang="pt-BR" sz="1200" dirty="0"/>
          </a:p>
        </p:txBody>
      </p:sp>
      <p:cxnSp>
        <p:nvCxnSpPr>
          <p:cNvPr id="6" name="Conector reto 5">
            <a:extLst>
              <a:ext uri="{FF2B5EF4-FFF2-40B4-BE49-F238E27FC236}">
                <a16:creationId xmlns:a16="http://schemas.microsoft.com/office/drawing/2014/main" id="{3141D55A-F19E-4DF9-9F2C-F4C0C96C0132}"/>
              </a:ext>
            </a:extLst>
          </p:cNvPr>
          <p:cNvCxnSpPr>
            <a:cxnSpLocks/>
          </p:cNvCxnSpPr>
          <p:nvPr/>
        </p:nvCxnSpPr>
        <p:spPr>
          <a:xfrm>
            <a:off x="914400" y="1434164"/>
            <a:ext cx="10982425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6831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3FC6C7-0D65-4757-AE85-0118F8C772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Experiências bem sucedidas com </a:t>
            </a:r>
            <a:r>
              <a:rPr lang="pt-BR" b="1" dirty="0" err="1"/>
              <a:t>Z´s</a:t>
            </a:r>
            <a:endParaRPr lang="pt-BR" b="1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4690458-9057-4EB4-8A09-91F7DC18BA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12059"/>
          </a:xfrm>
        </p:spPr>
        <p:txBody>
          <a:bodyPr>
            <a:normAutofit/>
          </a:bodyPr>
          <a:lstStyle/>
          <a:p>
            <a:r>
              <a:rPr lang="pt-BR" dirty="0"/>
              <a:t>Instruções de tarefas via vídeo</a:t>
            </a:r>
          </a:p>
          <a:p>
            <a:r>
              <a:rPr lang="pt-BR" dirty="0"/>
              <a:t>Dividir a aula ao vivo (vídeo chamada) em 3 blocos de 30 minutos com dois intervalos de 5 minutos </a:t>
            </a:r>
          </a:p>
          <a:p>
            <a:r>
              <a:rPr lang="pt-BR" dirty="0"/>
              <a:t>Garantir uma pequena cápsula de participação em cada aula para </a:t>
            </a:r>
            <a:r>
              <a:rPr lang="pt-BR" u="sng" dirty="0"/>
              <a:t>TODOS</a:t>
            </a:r>
            <a:r>
              <a:rPr lang="pt-BR" dirty="0"/>
              <a:t> os alunos (controle de presença? </a:t>
            </a:r>
            <a:r>
              <a:rPr lang="pt-BR" i="1" dirty="0"/>
              <a:t>Feedback</a:t>
            </a:r>
            <a:r>
              <a:rPr lang="pt-BR" dirty="0"/>
              <a:t>?)</a:t>
            </a:r>
          </a:p>
          <a:p>
            <a:r>
              <a:rPr lang="pt-BR" dirty="0"/>
              <a:t>Uso de </a:t>
            </a:r>
            <a:r>
              <a:rPr lang="pt-BR" i="1" dirty="0" err="1"/>
              <a:t>quizzes</a:t>
            </a:r>
            <a:r>
              <a:rPr lang="pt-BR" dirty="0"/>
              <a:t> online (ex.: </a:t>
            </a:r>
            <a:r>
              <a:rPr lang="pt-BR" dirty="0" err="1"/>
              <a:t>Socrative</a:t>
            </a:r>
            <a:r>
              <a:rPr lang="pt-BR" dirty="0"/>
              <a:t> e </a:t>
            </a:r>
            <a:r>
              <a:rPr lang="pt-BR" dirty="0" err="1"/>
              <a:t>Kahoot</a:t>
            </a:r>
            <a:r>
              <a:rPr lang="pt-BR" dirty="0"/>
              <a:t>)</a:t>
            </a:r>
          </a:p>
          <a:p>
            <a:r>
              <a:rPr lang="pt-BR" dirty="0"/>
              <a:t>Aumentar a frequência de interações (desenvolver alguma forma de “</a:t>
            </a:r>
            <a:r>
              <a:rPr lang="pt-BR" i="1" dirty="0"/>
              <a:t>feed”</a:t>
            </a:r>
            <a:r>
              <a:rPr lang="pt-BR" dirty="0"/>
              <a:t>)</a:t>
            </a:r>
          </a:p>
          <a:p>
            <a:r>
              <a:rPr lang="pt-BR" dirty="0"/>
              <a:t>Acompanhamento dos acessos ao LMS (Moodle) com notificações</a:t>
            </a:r>
          </a:p>
          <a:p>
            <a:r>
              <a:rPr lang="pt-BR" dirty="0"/>
              <a:t>Resolução de contestações de falhas no sistema via LOG (Moodle)</a:t>
            </a:r>
          </a:p>
        </p:txBody>
      </p:sp>
      <p:cxnSp>
        <p:nvCxnSpPr>
          <p:cNvPr id="4" name="Conector reto 3">
            <a:extLst>
              <a:ext uri="{FF2B5EF4-FFF2-40B4-BE49-F238E27FC236}">
                <a16:creationId xmlns:a16="http://schemas.microsoft.com/office/drawing/2014/main" id="{0FBFE263-EDB1-40A8-B865-EA5D22E11A40}"/>
              </a:ext>
            </a:extLst>
          </p:cNvPr>
          <p:cNvCxnSpPr>
            <a:cxnSpLocks/>
          </p:cNvCxnSpPr>
          <p:nvPr/>
        </p:nvCxnSpPr>
        <p:spPr>
          <a:xfrm>
            <a:off x="914400" y="1434164"/>
            <a:ext cx="10982425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6602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7C20F4-0316-4C47-BAA3-7EE0F69DA9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Experiências mal sucedidas com os </a:t>
            </a:r>
            <a:r>
              <a:rPr lang="pt-BR" b="1" dirty="0" err="1"/>
              <a:t>Z´s</a:t>
            </a:r>
            <a:endParaRPr lang="pt-BR" b="1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80B9BD4-FEED-4340-BF67-F5315A8239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Disciplinas totalmente à distância somente baseadas em vídeo aulas (modelo 100% assíncrono)</a:t>
            </a:r>
          </a:p>
          <a:p>
            <a:r>
              <a:rPr lang="pt-BR" dirty="0"/>
              <a:t>Avaliações tipo “múltipla escolha” sem restrição de tempo, múltiplas tentativas e assíncronas (cada aluno faz na hora que quiser...muitas cópias)</a:t>
            </a:r>
          </a:p>
          <a:p>
            <a:r>
              <a:rPr lang="pt-BR" dirty="0"/>
              <a:t>E-mails longos com instruções de trabalho muito detalhadas em texto</a:t>
            </a:r>
          </a:p>
          <a:p>
            <a:r>
              <a:rPr lang="pt-BR" dirty="0"/>
              <a:t>Aulas ao vivo de 2 horas somente com slides</a:t>
            </a:r>
          </a:p>
          <a:p>
            <a:endParaRPr lang="pt-BR" dirty="0"/>
          </a:p>
        </p:txBody>
      </p:sp>
      <p:cxnSp>
        <p:nvCxnSpPr>
          <p:cNvPr id="4" name="Conector reto 3">
            <a:extLst>
              <a:ext uri="{FF2B5EF4-FFF2-40B4-BE49-F238E27FC236}">
                <a16:creationId xmlns:a16="http://schemas.microsoft.com/office/drawing/2014/main" id="{46D196BB-0A43-467F-B10D-54D11A1EE22B}"/>
              </a:ext>
            </a:extLst>
          </p:cNvPr>
          <p:cNvCxnSpPr>
            <a:cxnSpLocks/>
          </p:cNvCxnSpPr>
          <p:nvPr/>
        </p:nvCxnSpPr>
        <p:spPr>
          <a:xfrm>
            <a:off x="914400" y="1434164"/>
            <a:ext cx="10982425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4250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4A4E44-55AA-4B39-BB78-AA52BE4EB6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599683" cy="1325563"/>
          </a:xfrm>
        </p:spPr>
        <p:txBody>
          <a:bodyPr/>
          <a:lstStyle/>
          <a:p>
            <a:r>
              <a:rPr lang="pt-BR" b="1" dirty="0"/>
              <a:t>Experiências que eu gostaria de ter com os </a:t>
            </a:r>
            <a:r>
              <a:rPr lang="pt-BR" b="1" dirty="0" err="1"/>
              <a:t>Z´s</a:t>
            </a:r>
            <a:endParaRPr lang="pt-BR" b="1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EA8E410-5357-403E-9F09-DC8897DCA7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Ferramentas de feedback instantâneo durante a aula (ex.: votações, perguntas rápidas)</a:t>
            </a:r>
          </a:p>
          <a:p>
            <a:r>
              <a:rPr lang="pt-BR" dirty="0"/>
              <a:t>Implantar técnicas de gamificação na disciplina (ex.: </a:t>
            </a:r>
            <a:r>
              <a:rPr lang="pt-BR" i="1" dirty="0"/>
              <a:t>badges</a:t>
            </a:r>
            <a:r>
              <a:rPr lang="pt-BR" dirty="0"/>
              <a:t>, pontos extras e aplicação de jogos) </a:t>
            </a:r>
          </a:p>
          <a:p>
            <a:r>
              <a:rPr lang="pt-BR" dirty="0"/>
              <a:t>Substituição de fundo (falta um </a:t>
            </a:r>
            <a:r>
              <a:rPr lang="pt-BR" dirty="0" err="1"/>
              <a:t>Chroma</a:t>
            </a:r>
            <a:r>
              <a:rPr lang="pt-BR" dirty="0"/>
              <a:t> Key em casa)</a:t>
            </a:r>
          </a:p>
          <a:p>
            <a:r>
              <a:rPr lang="pt-BR" dirty="0"/>
              <a:t>Engajamento dos alunos em atividades de suporte ao longo do semestre (versão revisitada dos monitores de turma?)</a:t>
            </a:r>
          </a:p>
          <a:p>
            <a:r>
              <a:rPr lang="pt-BR" dirty="0"/>
              <a:t>Atividades em grupo síncronas utilizando (salas paralelas no software de </a:t>
            </a:r>
            <a:r>
              <a:rPr lang="pt-BR" i="1" dirty="0"/>
              <a:t>streaming</a:t>
            </a:r>
            <a:r>
              <a:rPr lang="pt-BR" dirty="0"/>
              <a:t>...não sei se isso é possível)</a:t>
            </a:r>
          </a:p>
          <a:p>
            <a:endParaRPr lang="pt-BR" dirty="0"/>
          </a:p>
        </p:txBody>
      </p:sp>
      <p:cxnSp>
        <p:nvCxnSpPr>
          <p:cNvPr id="4" name="Conector reto 3">
            <a:extLst>
              <a:ext uri="{FF2B5EF4-FFF2-40B4-BE49-F238E27FC236}">
                <a16:creationId xmlns:a16="http://schemas.microsoft.com/office/drawing/2014/main" id="{994C72FB-033A-499A-8BB3-D9515498CC43}"/>
              </a:ext>
            </a:extLst>
          </p:cNvPr>
          <p:cNvCxnSpPr>
            <a:cxnSpLocks/>
          </p:cNvCxnSpPr>
          <p:nvPr/>
        </p:nvCxnSpPr>
        <p:spPr>
          <a:xfrm>
            <a:off x="914400" y="1434164"/>
            <a:ext cx="10982425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0605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136604-0C94-4544-BCD0-E82A87C70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1841" y="365125"/>
            <a:ext cx="10982425" cy="1325563"/>
          </a:xfrm>
        </p:spPr>
        <p:txBody>
          <a:bodyPr/>
          <a:lstStyle/>
          <a:p>
            <a:r>
              <a:rPr lang="pt-BR" b="1" dirty="0"/>
              <a:t>Dois conceitos importantes para entender os </a:t>
            </a:r>
            <a:r>
              <a:rPr lang="pt-BR" b="1" dirty="0" err="1"/>
              <a:t>Z´s</a:t>
            </a:r>
            <a:endParaRPr lang="pt-BR" b="1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D5299F2-52AE-40C6-B826-B208C05A49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70781"/>
            <a:ext cx="10515600" cy="4828402"/>
          </a:xfrm>
        </p:spPr>
        <p:txBody>
          <a:bodyPr>
            <a:normAutofit/>
          </a:bodyPr>
          <a:lstStyle/>
          <a:p>
            <a:r>
              <a:rPr lang="en-US" sz="3200" b="1" i="1" dirty="0"/>
              <a:t>The Extended Mind</a:t>
            </a:r>
            <a:r>
              <a:rPr lang="en-US" i="1" dirty="0"/>
              <a:t> </a:t>
            </a:r>
            <a:r>
              <a:rPr lang="en-US" dirty="0"/>
              <a:t>por Andy Clark e David Chalmers </a:t>
            </a:r>
          </a:p>
          <a:p>
            <a:r>
              <a:rPr lang="en-US" dirty="0"/>
              <a:t>As ferramentas que </a:t>
            </a:r>
            <a:r>
              <a:rPr lang="en-US" dirty="0" err="1"/>
              <a:t>usamos</a:t>
            </a:r>
            <a:r>
              <a:rPr lang="en-US" dirty="0"/>
              <a:t> para </a:t>
            </a:r>
            <a:r>
              <a:rPr lang="en-US" dirty="0" err="1"/>
              <a:t>nos</a:t>
            </a:r>
            <a:r>
              <a:rPr lang="en-US" dirty="0"/>
              <a:t> </a:t>
            </a:r>
            <a:r>
              <a:rPr lang="en-US" dirty="0" err="1"/>
              <a:t>ajudar</a:t>
            </a:r>
            <a:r>
              <a:rPr lang="en-US" dirty="0"/>
              <a:t> a </a:t>
            </a:r>
            <a:r>
              <a:rPr lang="en-US" dirty="0" err="1"/>
              <a:t>pensar</a:t>
            </a:r>
            <a:r>
              <a:rPr lang="en-US" dirty="0"/>
              <a:t> – da </a:t>
            </a:r>
            <a:r>
              <a:rPr lang="en-US" dirty="0" err="1"/>
              <a:t>linguagem</a:t>
            </a:r>
            <a:r>
              <a:rPr lang="en-US" dirty="0"/>
              <a:t> </a:t>
            </a:r>
            <a:r>
              <a:rPr lang="en-US" dirty="0" err="1"/>
              <a:t>aos</a:t>
            </a:r>
            <a:r>
              <a:rPr lang="en-US" dirty="0"/>
              <a:t> </a:t>
            </a:r>
            <a:r>
              <a:rPr lang="en-US" i="1" dirty="0"/>
              <a:t>smartphones</a:t>
            </a:r>
            <a:r>
              <a:rPr lang="en-US" dirty="0"/>
              <a:t> – </a:t>
            </a:r>
            <a:r>
              <a:rPr lang="en-US" dirty="0" err="1"/>
              <a:t>talvez</a:t>
            </a:r>
            <a:r>
              <a:rPr lang="en-US" dirty="0"/>
              <a:t> </a:t>
            </a:r>
            <a:r>
              <a:rPr lang="en-US" dirty="0" err="1"/>
              <a:t>sejam</a:t>
            </a:r>
            <a:r>
              <a:rPr lang="en-US" dirty="0"/>
              <a:t> </a:t>
            </a:r>
            <a:r>
              <a:rPr lang="en-US" dirty="0" err="1"/>
              <a:t>elas</a:t>
            </a:r>
            <a:r>
              <a:rPr lang="en-US" dirty="0"/>
              <a:t> </a:t>
            </a:r>
            <a:r>
              <a:rPr lang="en-US" dirty="0" err="1"/>
              <a:t>mesmas</a:t>
            </a:r>
            <a:r>
              <a:rPr lang="en-US" dirty="0"/>
              <a:t> </a:t>
            </a:r>
            <a:r>
              <a:rPr lang="en-US" dirty="0" err="1"/>
              <a:t>partes</a:t>
            </a:r>
            <a:r>
              <a:rPr lang="en-US" dirty="0"/>
              <a:t> do </a:t>
            </a:r>
            <a:r>
              <a:rPr lang="en-US" dirty="0" err="1"/>
              <a:t>próprio</a:t>
            </a:r>
            <a:r>
              <a:rPr lang="en-US" dirty="0"/>
              <a:t> </a:t>
            </a:r>
            <a:r>
              <a:rPr lang="en-US" dirty="0" err="1"/>
              <a:t>pensamento</a:t>
            </a:r>
            <a:endParaRPr lang="en-US" dirty="0"/>
          </a:p>
          <a:p>
            <a:r>
              <a:rPr lang="en-US" dirty="0"/>
              <a:t>Qual o </a:t>
            </a:r>
            <a:r>
              <a:rPr lang="en-US" dirty="0" err="1"/>
              <a:t>impacto</a:t>
            </a:r>
            <a:r>
              <a:rPr lang="en-US" dirty="0"/>
              <a:t> </a:t>
            </a:r>
            <a:r>
              <a:rPr lang="en-US" dirty="0" err="1"/>
              <a:t>desta</a:t>
            </a:r>
            <a:r>
              <a:rPr lang="en-US" dirty="0"/>
              <a:t> </a:t>
            </a:r>
            <a:r>
              <a:rPr lang="en-US" dirty="0" err="1"/>
              <a:t>ideia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um novo </a:t>
            </a:r>
            <a:r>
              <a:rPr lang="en-US" dirty="0" err="1"/>
              <a:t>paradigma</a:t>
            </a:r>
            <a:r>
              <a:rPr lang="en-US" dirty="0"/>
              <a:t> de </a:t>
            </a:r>
            <a:r>
              <a:rPr lang="en-US" dirty="0" err="1"/>
              <a:t>Educação</a:t>
            </a:r>
            <a:r>
              <a:rPr lang="en-US" dirty="0"/>
              <a:t> </a:t>
            </a:r>
            <a:r>
              <a:rPr lang="en-US" dirty="0" err="1"/>
              <a:t>totalmente</a:t>
            </a:r>
            <a:r>
              <a:rPr lang="en-US" dirty="0"/>
              <a:t> </a:t>
            </a:r>
            <a:r>
              <a:rPr lang="en-US" dirty="0" err="1"/>
              <a:t>mediado</a:t>
            </a:r>
            <a:r>
              <a:rPr lang="en-US" dirty="0"/>
              <a:t> por </a:t>
            </a:r>
            <a:r>
              <a:rPr lang="en-US" dirty="0" err="1"/>
              <a:t>dispositivos</a:t>
            </a:r>
            <a:r>
              <a:rPr lang="en-US" dirty="0"/>
              <a:t> </a:t>
            </a:r>
            <a:r>
              <a:rPr lang="en-US" dirty="0" err="1"/>
              <a:t>digitais</a:t>
            </a:r>
            <a:r>
              <a:rPr lang="en-US" dirty="0"/>
              <a:t>?</a:t>
            </a:r>
          </a:p>
          <a:p>
            <a:pPr marL="0" indent="0">
              <a:buNone/>
            </a:pPr>
            <a:endParaRPr lang="en-US" sz="2000" dirty="0">
              <a:hlinkClick r:id="rId2"/>
            </a:endParaRPr>
          </a:p>
          <a:p>
            <a:pPr marL="0" indent="0">
              <a:buNone/>
            </a:pPr>
            <a:endParaRPr lang="en-US" sz="2000" dirty="0">
              <a:hlinkClick r:id="rId2"/>
            </a:endParaRPr>
          </a:p>
          <a:p>
            <a:pPr marL="0" indent="0">
              <a:buNone/>
            </a:pPr>
            <a:endParaRPr lang="en-US" sz="2000" dirty="0">
              <a:hlinkClick r:id="rId2"/>
            </a:endParaRPr>
          </a:p>
          <a:p>
            <a:pPr marL="0" indent="0">
              <a:buNone/>
            </a:pPr>
            <a:r>
              <a:rPr lang="en-US" sz="1600" dirty="0">
                <a:hlinkClick r:id="rId3"/>
              </a:rPr>
              <a:t>CLARK, Andy; CHALMERS, David. The extended mind. analysis, v. 58, n. 1, p. 7-19, 1998.</a:t>
            </a:r>
            <a:endParaRPr lang="pt-BR" sz="1600" dirty="0">
              <a:hlinkClick r:id="rId2"/>
            </a:endParaRPr>
          </a:p>
          <a:p>
            <a:pPr marL="0" indent="0">
              <a:buNone/>
            </a:pPr>
            <a:r>
              <a:rPr lang="pt-BR" sz="1600" dirty="0">
                <a:hlinkClick r:id="rId2"/>
              </a:rPr>
              <a:t>https://www.newyorker.com/magazine/2018/04/02/the-mind-expanding-ideas-of-andy-clark</a:t>
            </a:r>
            <a:endParaRPr lang="pt-BR" sz="1600" dirty="0"/>
          </a:p>
        </p:txBody>
      </p:sp>
      <p:cxnSp>
        <p:nvCxnSpPr>
          <p:cNvPr id="4" name="Conector reto 3">
            <a:extLst>
              <a:ext uri="{FF2B5EF4-FFF2-40B4-BE49-F238E27FC236}">
                <a16:creationId xmlns:a16="http://schemas.microsoft.com/office/drawing/2014/main" id="{BEFEAFB2-899F-4B6F-8F6A-EB5CF404CB5B}"/>
              </a:ext>
            </a:extLst>
          </p:cNvPr>
          <p:cNvCxnSpPr>
            <a:cxnSpLocks/>
          </p:cNvCxnSpPr>
          <p:nvPr/>
        </p:nvCxnSpPr>
        <p:spPr>
          <a:xfrm>
            <a:off x="914400" y="1434164"/>
            <a:ext cx="10982425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2362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D5299F2-52AE-40C6-B826-B208C05A49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70780"/>
            <a:ext cx="10515600" cy="4847653"/>
          </a:xfrm>
        </p:spPr>
        <p:txBody>
          <a:bodyPr>
            <a:normAutofit/>
          </a:bodyPr>
          <a:lstStyle/>
          <a:p>
            <a:r>
              <a:rPr lang="en-US" sz="3200" b="1" dirty="0"/>
              <a:t>The Social presence </a:t>
            </a:r>
            <a:r>
              <a:rPr lang="en-US" dirty="0"/>
              <a:t>por Frank Biocca</a:t>
            </a:r>
          </a:p>
          <a:p>
            <a:r>
              <a:rPr lang="en-US" dirty="0"/>
              <a:t>A </a:t>
            </a:r>
            <a:r>
              <a:rPr lang="en-US" dirty="0" err="1"/>
              <a:t>experiência</a:t>
            </a:r>
            <a:r>
              <a:rPr lang="en-US" dirty="0"/>
              <a:t> </a:t>
            </a:r>
            <a:r>
              <a:rPr lang="en-US" dirty="0" err="1"/>
              <a:t>subjetiva</a:t>
            </a:r>
            <a:r>
              <a:rPr lang="en-US" dirty="0"/>
              <a:t> de </a:t>
            </a:r>
            <a:r>
              <a:rPr lang="en-US" dirty="0" err="1"/>
              <a:t>estar</a:t>
            </a:r>
            <a:r>
              <a:rPr lang="en-US" dirty="0"/>
              <a:t> </a:t>
            </a:r>
            <a:r>
              <a:rPr lang="en-US" dirty="0" err="1"/>
              <a:t>presente</a:t>
            </a:r>
            <a:r>
              <a:rPr lang="en-US" dirty="0"/>
              <a:t> com </a:t>
            </a:r>
            <a:r>
              <a:rPr lang="en-US" dirty="0" err="1"/>
              <a:t>outras</a:t>
            </a:r>
            <a:r>
              <a:rPr lang="en-US" dirty="0"/>
              <a:t> </a:t>
            </a:r>
            <a:r>
              <a:rPr lang="en-US" dirty="0" err="1"/>
              <a:t>pessoas</a:t>
            </a:r>
            <a:r>
              <a:rPr lang="en-US" dirty="0"/>
              <a:t> é </a:t>
            </a:r>
            <a:r>
              <a:rPr lang="en-US" dirty="0" err="1"/>
              <a:t>dependente</a:t>
            </a:r>
            <a:r>
              <a:rPr lang="en-US" dirty="0"/>
              <a:t> da </a:t>
            </a:r>
            <a:r>
              <a:rPr lang="en-US" dirty="0" err="1"/>
              <a:t>facilidade</a:t>
            </a:r>
            <a:r>
              <a:rPr lang="en-US" dirty="0"/>
              <a:t> </a:t>
            </a:r>
            <a:r>
              <a:rPr lang="en-US" dirty="0" err="1"/>
              <a:t>como</a:t>
            </a:r>
            <a:r>
              <a:rPr lang="en-US" dirty="0"/>
              <a:t> </a:t>
            </a:r>
            <a:r>
              <a:rPr lang="en-US" dirty="0" err="1"/>
              <a:t>percebemos</a:t>
            </a:r>
            <a:r>
              <a:rPr lang="en-US" dirty="0"/>
              <a:t> o </a:t>
            </a:r>
            <a:r>
              <a:rPr lang="en-US" dirty="0" err="1"/>
              <a:t>acesso</a:t>
            </a:r>
            <a:r>
              <a:rPr lang="en-US" dirty="0"/>
              <a:t> a </a:t>
            </a:r>
            <a:r>
              <a:rPr lang="en-US" dirty="0" err="1"/>
              <a:t>inteligência</a:t>
            </a:r>
            <a:r>
              <a:rPr lang="en-US" dirty="0"/>
              <a:t>, </a:t>
            </a:r>
            <a:r>
              <a:rPr lang="en-US" dirty="0" err="1"/>
              <a:t>intenções</a:t>
            </a:r>
            <a:r>
              <a:rPr lang="en-US" dirty="0"/>
              <a:t> e </a:t>
            </a:r>
            <a:r>
              <a:rPr lang="en-US" dirty="0" err="1"/>
              <a:t>impressões</a:t>
            </a:r>
            <a:r>
              <a:rPr lang="en-US" dirty="0"/>
              <a:t> </a:t>
            </a:r>
            <a:r>
              <a:rPr lang="en-US" dirty="0" err="1"/>
              <a:t>sensoriais</a:t>
            </a:r>
            <a:r>
              <a:rPr lang="en-US" dirty="0"/>
              <a:t> do outro.</a:t>
            </a:r>
          </a:p>
          <a:p>
            <a:r>
              <a:rPr lang="en-US" dirty="0"/>
              <a:t>O </a:t>
            </a:r>
            <a:r>
              <a:rPr lang="en-US" dirty="0" err="1"/>
              <a:t>quão</a:t>
            </a:r>
            <a:r>
              <a:rPr lang="en-US" dirty="0"/>
              <a:t> </a:t>
            </a:r>
            <a:r>
              <a:rPr lang="en-US" dirty="0" err="1"/>
              <a:t>presente</a:t>
            </a:r>
            <a:r>
              <a:rPr lang="en-US" dirty="0"/>
              <a:t> </a:t>
            </a:r>
            <a:r>
              <a:rPr lang="en-US" dirty="0" err="1"/>
              <a:t>nossos</a:t>
            </a:r>
            <a:r>
              <a:rPr lang="en-US" dirty="0"/>
              <a:t> </a:t>
            </a:r>
            <a:r>
              <a:rPr lang="en-US" dirty="0" err="1"/>
              <a:t>alunos</a:t>
            </a:r>
            <a:r>
              <a:rPr lang="en-US" dirty="0"/>
              <a:t> se </a:t>
            </a:r>
            <a:r>
              <a:rPr lang="en-US" dirty="0" err="1"/>
              <a:t>sentem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um </a:t>
            </a:r>
            <a:r>
              <a:rPr lang="en-US" dirty="0" err="1"/>
              <a:t>ambiente</a:t>
            </a:r>
            <a:r>
              <a:rPr lang="en-US" dirty="0"/>
              <a:t> </a:t>
            </a:r>
            <a:r>
              <a:rPr lang="en-US" dirty="0" err="1"/>
              <a:t>educacional</a:t>
            </a:r>
            <a:r>
              <a:rPr lang="en-US" dirty="0"/>
              <a:t> </a:t>
            </a:r>
            <a:r>
              <a:rPr lang="en-US" dirty="0" err="1"/>
              <a:t>totalmente</a:t>
            </a:r>
            <a:r>
              <a:rPr lang="en-US" dirty="0"/>
              <a:t> </a:t>
            </a:r>
            <a:r>
              <a:rPr lang="en-US" dirty="0" err="1"/>
              <a:t>mediado</a:t>
            </a:r>
            <a:r>
              <a:rPr lang="en-US" dirty="0"/>
              <a:t> por </a:t>
            </a:r>
            <a:r>
              <a:rPr lang="en-US" dirty="0" err="1"/>
              <a:t>dispositivos</a:t>
            </a:r>
            <a:r>
              <a:rPr lang="en-US" dirty="0"/>
              <a:t> </a:t>
            </a:r>
            <a:r>
              <a:rPr lang="en-US" dirty="0" err="1"/>
              <a:t>digitais</a:t>
            </a:r>
            <a:r>
              <a:rPr lang="en-US" dirty="0"/>
              <a:t>? O </a:t>
            </a:r>
            <a:r>
              <a:rPr lang="en-US" dirty="0" err="1"/>
              <a:t>quão</a:t>
            </a:r>
            <a:r>
              <a:rPr lang="en-US" dirty="0"/>
              <a:t> </a:t>
            </a:r>
            <a:r>
              <a:rPr lang="en-US" dirty="0" err="1"/>
              <a:t>longe</a:t>
            </a:r>
            <a:r>
              <a:rPr lang="en-US" dirty="0"/>
              <a:t> </a:t>
            </a:r>
            <a:r>
              <a:rPr lang="en-US" dirty="0" err="1"/>
              <a:t>estamos</a:t>
            </a:r>
            <a:r>
              <a:rPr lang="en-US" dirty="0"/>
              <a:t> da </a:t>
            </a:r>
            <a:r>
              <a:rPr lang="en-US" dirty="0" err="1"/>
              <a:t>sala</a:t>
            </a:r>
            <a:r>
              <a:rPr lang="en-US" dirty="0"/>
              <a:t> de aula? O </a:t>
            </a:r>
            <a:r>
              <a:rPr lang="en-US" dirty="0" err="1"/>
              <a:t>quão</a:t>
            </a:r>
            <a:r>
              <a:rPr lang="en-US" dirty="0"/>
              <a:t> </a:t>
            </a:r>
            <a:r>
              <a:rPr lang="en-US" dirty="0" err="1"/>
              <a:t>perto</a:t>
            </a:r>
            <a:r>
              <a:rPr lang="en-US" dirty="0"/>
              <a:t> Podemos </a:t>
            </a:r>
            <a:r>
              <a:rPr lang="en-US" dirty="0" err="1"/>
              <a:t>chegar</a:t>
            </a:r>
            <a:r>
              <a:rPr lang="en-US" dirty="0"/>
              <a:t>?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sz="1600" dirty="0">
                <a:hlinkClick r:id="rId2"/>
              </a:rPr>
              <a:t>BIOCCA, Frank; HARMS, Chad; BURGOON, </a:t>
            </a:r>
            <a:r>
              <a:rPr lang="en-US" sz="1600" dirty="0" err="1">
                <a:hlinkClick r:id="rId2"/>
              </a:rPr>
              <a:t>Judee</a:t>
            </a:r>
            <a:r>
              <a:rPr lang="en-US" sz="1600" dirty="0">
                <a:hlinkClick r:id="rId2"/>
              </a:rPr>
              <a:t> K. Toward a more robust theory and measure of social presence: Review and suggested criteria. Presence: Teleoperators &amp; virtual environments, v. 12, n. 5, p. 456-480, 2003.</a:t>
            </a:r>
            <a:endParaRPr lang="en-US" dirty="0"/>
          </a:p>
        </p:txBody>
      </p:sp>
      <p:sp>
        <p:nvSpPr>
          <p:cNvPr id="10" name="Título 1">
            <a:extLst>
              <a:ext uri="{FF2B5EF4-FFF2-40B4-BE49-F238E27FC236}">
                <a16:creationId xmlns:a16="http://schemas.microsoft.com/office/drawing/2014/main" id="{74C55BE4-F85A-4E5D-9381-F0F70BEB69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1841" y="365125"/>
            <a:ext cx="10982425" cy="1325563"/>
          </a:xfrm>
        </p:spPr>
        <p:txBody>
          <a:bodyPr/>
          <a:lstStyle/>
          <a:p>
            <a:r>
              <a:rPr lang="pt-BR" b="1" dirty="0"/>
              <a:t>Dois conceitos importantes para entender os </a:t>
            </a:r>
            <a:r>
              <a:rPr lang="pt-BR" b="1" dirty="0" err="1"/>
              <a:t>Z´s</a:t>
            </a:r>
            <a:endParaRPr lang="pt-BR" b="1" dirty="0"/>
          </a:p>
        </p:txBody>
      </p:sp>
      <p:cxnSp>
        <p:nvCxnSpPr>
          <p:cNvPr id="11" name="Conector reto 10">
            <a:extLst>
              <a:ext uri="{FF2B5EF4-FFF2-40B4-BE49-F238E27FC236}">
                <a16:creationId xmlns:a16="http://schemas.microsoft.com/office/drawing/2014/main" id="{7F230011-0065-43C5-8D14-31FA19D0CC9B}"/>
              </a:ext>
            </a:extLst>
          </p:cNvPr>
          <p:cNvCxnSpPr>
            <a:cxnSpLocks/>
          </p:cNvCxnSpPr>
          <p:nvPr/>
        </p:nvCxnSpPr>
        <p:spPr>
          <a:xfrm>
            <a:off x="914400" y="1434164"/>
            <a:ext cx="10982425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3045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8AE24C-2861-47FB-8679-7A884D45A8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Provocações para o futuro...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75092B1-81E7-4F77-9153-9FDB7277EA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3794"/>
          </a:xfrm>
        </p:spPr>
        <p:txBody>
          <a:bodyPr/>
          <a:lstStyle/>
          <a:p>
            <a:r>
              <a:rPr lang="pt-BR" dirty="0"/>
              <a:t>No novo universo da Educação Digital, ainda faz sentido pensar a aprendizagem em horas/créditos aula?</a:t>
            </a:r>
          </a:p>
          <a:p>
            <a:r>
              <a:rPr lang="pt-BR" dirty="0"/>
              <a:t>Até que ponto os objetivos educacionais da disciplina ainda deveriam ser distribuídos ao longo de um semestre?</a:t>
            </a:r>
          </a:p>
          <a:p>
            <a:r>
              <a:rPr lang="pt-BR" dirty="0"/>
              <a:t>Agora que embarcamos de vez na Educação Digital, qual será a próxima fronteira de inovação e como podemos nos antecipar a ela? Ensino adaptativo? Suporte de </a:t>
            </a:r>
            <a:r>
              <a:rPr lang="pt-BR" i="1" dirty="0" err="1"/>
              <a:t>bots</a:t>
            </a:r>
            <a:r>
              <a:rPr lang="pt-BR" dirty="0"/>
              <a:t>? Ambientes de realidade virtual? “O2O na Educação” (</a:t>
            </a:r>
            <a:r>
              <a:rPr lang="pt-BR" i="1" dirty="0"/>
              <a:t>Online-</a:t>
            </a:r>
            <a:r>
              <a:rPr lang="pt-BR" i="1" dirty="0" err="1"/>
              <a:t>to</a:t>
            </a:r>
            <a:r>
              <a:rPr lang="pt-BR" i="1" dirty="0"/>
              <a:t>-Offline</a:t>
            </a:r>
            <a:r>
              <a:rPr lang="pt-BR" dirty="0"/>
              <a:t>)</a:t>
            </a:r>
          </a:p>
        </p:txBody>
      </p:sp>
      <p:cxnSp>
        <p:nvCxnSpPr>
          <p:cNvPr id="4" name="Conector reto 3">
            <a:extLst>
              <a:ext uri="{FF2B5EF4-FFF2-40B4-BE49-F238E27FC236}">
                <a16:creationId xmlns:a16="http://schemas.microsoft.com/office/drawing/2014/main" id="{268DCAC2-FBFD-490C-A87D-4FA7C5915E8B}"/>
              </a:ext>
            </a:extLst>
          </p:cNvPr>
          <p:cNvCxnSpPr>
            <a:cxnSpLocks/>
          </p:cNvCxnSpPr>
          <p:nvPr/>
        </p:nvCxnSpPr>
        <p:spPr>
          <a:xfrm>
            <a:off x="914400" y="1434164"/>
            <a:ext cx="10982425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1575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14440A2F-75C8-42D2-9A27-94AEC9FFA5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40602" y="2320284"/>
            <a:ext cx="2510795" cy="2510795"/>
          </a:xfrm>
          <a:prstGeom prst="rect">
            <a:avLst/>
          </a:prstGeo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3B85A0F9-4717-41D0-8813-3A2450166BC3}"/>
              </a:ext>
            </a:extLst>
          </p:cNvPr>
          <p:cNvSpPr txBox="1"/>
          <p:nvPr/>
        </p:nvSpPr>
        <p:spPr>
          <a:xfrm>
            <a:off x="4855277" y="4830027"/>
            <a:ext cx="25120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dirty="0"/>
              <a:t>Link para a apresentação</a:t>
            </a:r>
          </a:p>
          <a:p>
            <a:pPr algn="ctr"/>
            <a:r>
              <a:rPr lang="pt-BR" sz="1400" i="1" dirty="0"/>
              <a:t>Tire uma foto e leia o QR Code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D1FC62EC-7C53-475B-BD55-58184F88C1EE}"/>
              </a:ext>
            </a:extLst>
          </p:cNvPr>
          <p:cNvSpPr txBox="1"/>
          <p:nvPr/>
        </p:nvSpPr>
        <p:spPr>
          <a:xfrm>
            <a:off x="9348952" y="5951102"/>
            <a:ext cx="25205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Prof. Luis Felipe Carvalho</a:t>
            </a:r>
          </a:p>
          <a:p>
            <a:r>
              <a:rPr lang="pt-BR" dirty="0">
                <a:hlinkClick r:id="rId3"/>
              </a:rPr>
              <a:t>luis.felipe@puc-rio.br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5632332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437</TotalTime>
  <Words>708</Words>
  <Application>Microsoft Macintosh PowerPoint</Application>
  <PresentationFormat>Widescreen</PresentationFormat>
  <Paragraphs>57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Tema do Office</vt:lpstr>
      <vt:lpstr>Educação Digital</vt:lpstr>
      <vt:lpstr>Geração Z</vt:lpstr>
      <vt:lpstr>Experiências bem sucedidas com Z´s</vt:lpstr>
      <vt:lpstr>Experiências mal sucedidas com os Z´s</vt:lpstr>
      <vt:lpstr>Experiências que eu gostaria de ter com os Z´s</vt:lpstr>
      <vt:lpstr>Dois conceitos importantes para entender os Z´s</vt:lpstr>
      <vt:lpstr>Dois conceitos importantes para entender os Z´s</vt:lpstr>
      <vt:lpstr>Provocações para o futuro...</vt:lpstr>
      <vt:lpstr>Apresentação do PowerPoint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Luis Felipe Carvalho</dc:creator>
  <cp:lastModifiedBy>Usuário do Microsoft Office</cp:lastModifiedBy>
  <cp:revision>23</cp:revision>
  <dcterms:created xsi:type="dcterms:W3CDTF">2020-03-25T08:59:24Z</dcterms:created>
  <dcterms:modified xsi:type="dcterms:W3CDTF">2020-03-25T17:00:19Z</dcterms:modified>
</cp:coreProperties>
</file>